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derncom" initials="M" lastIdx="1" clrIdx="0">
    <p:extLst>
      <p:ext uri="{19B8F6BF-5375-455C-9EA6-DF929625EA0E}">
        <p15:presenceInfo xmlns:p15="http://schemas.microsoft.com/office/powerpoint/2012/main" userId="Modern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สไตล์สีปานกลาง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ไม่มีสไตล์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9" d="100"/>
          <a:sy n="89" d="100"/>
        </p:scale>
        <p:origin x="6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12D018B-B895-4716-9794-5419715A92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E9E79A7D-6CBC-4DAC-A5BA-0E99A48DED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6585E72-7994-480E-92EB-BB209EFA4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603C-8BF7-497E-B28F-3384538837A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A5B8DF3-9A3E-4B39-9F13-BBAAD41C8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7344200-6AD6-471A-8FA5-8A83174D3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10D43-A2D6-4F1B-95F6-FA7A57DA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ED309EC-95FA-486D-A947-3976C137C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DC70DC9A-C5CD-43EF-B9C5-DD959A12B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AC4D31B-75F6-482B-9950-1DCF1C71D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603C-8BF7-497E-B28F-3384538837A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87AB07C-838D-45C6-AF69-F7D930F8A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864847C-F42B-4E2A-B619-D190E9C79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10D43-A2D6-4F1B-95F6-FA7A57DA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872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129B66B-A8E2-4011-8581-79C3C7894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77C7840-1E86-4829-A961-61209E1B2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907B9AB-99A1-4F19-A8B9-04F34E4E6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603C-8BF7-497E-B28F-3384538837A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FDE4642-6706-4A3D-B4A9-A09330AF7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688B9F2-9827-411F-940E-73486139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10D43-A2D6-4F1B-95F6-FA7A57DA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9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6FC3793-0674-408F-8B0F-9133A6D79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92B9605-3144-4FF2-A0D9-BE5F85C8E6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0390B6D1-E8CE-4025-8175-627A70FFC7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11B01EE-1B61-4E74-AA64-83FB34EED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603C-8BF7-497E-B28F-3384538837A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913DB077-BE99-48DD-BC02-6F7607211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91A52F33-CF1F-4E6B-8488-FE9207B2C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10D43-A2D6-4F1B-95F6-FA7A57DA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7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BE09527-2CA9-4E6B-A35E-CE01E2C1F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A7F7B6D8-5A57-468D-9408-D4C7CE3A5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6AB2CD1A-F070-4DF5-B6DA-16F58A6B3A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C5B0A0D4-B1BB-47EB-B1F6-3EBC2CBC52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50EF8E65-4FE1-4605-ADB4-FF8C4B1D9F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A3C64373-EE59-479C-8572-3AC3450D3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603C-8BF7-497E-B28F-3384538837A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99F067D5-8CBA-451D-8596-CDE426E0D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3C41F572-946A-46FB-B48E-08173BE96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10D43-A2D6-4F1B-95F6-FA7A57DA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00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B931AF3-BF6F-4CEC-AFFB-7C6B251B6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A2544333-9DEC-4AD7-964F-C97446246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603C-8BF7-497E-B28F-3384538837A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565B06B7-AA79-4CAB-9A02-3D5DD14E7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0364E1FC-6587-45DA-95BF-94056503F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10D43-A2D6-4F1B-95F6-FA7A57DA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92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8AE63980-4A1A-40EA-9AF8-603CBB8B7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603C-8BF7-497E-B28F-3384538837A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116C7607-6499-4385-B0F7-39AAAC832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9F4F6E8-E03F-4518-BB9C-AAC649DF4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10D43-A2D6-4F1B-95F6-FA7A57DA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28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4DF1927-702D-466F-823A-603E132AC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1DD72AA3-2F95-409C-A1B8-4D811CEC3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DA99FB9C-C603-4BA3-8AEC-0E363AFA0C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FA31947-B2E6-48CF-8DA9-C396C1C96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603C-8BF7-497E-B28F-3384538837A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F59107BF-AD62-42A0-A096-7721B7258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332CDC96-3B79-407E-8DC2-F2A5A256C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10D43-A2D6-4F1B-95F6-FA7A57DA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92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0D911D4-73E2-4242-913B-AE70C639C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2CCBC66D-B609-4E93-ACC9-73148F24B6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6915C7FB-800F-44A3-8E5E-6AD2F99C7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8F304AEB-02D9-4B1F-AEEB-11C8BE6FF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603C-8BF7-497E-B28F-3384538837A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7BA655B4-F2A4-4A6B-BD8A-41A222616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E526A75D-6486-4926-A7B0-37615A08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10D43-A2D6-4F1B-95F6-FA7A57DA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26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6D79495-106C-438C-9FAA-59522F13B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CA249213-9779-43FF-88FE-9CEEF3D72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1034964-2BA7-46BD-8388-155A4A4FA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603C-8BF7-497E-B28F-3384538837A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622C169-8663-440C-A7E1-8744BC87D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4D730C5-5784-4F77-8E0A-E3B7CD3AA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10D43-A2D6-4F1B-95F6-FA7A57DA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23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B5BEE4B4-989B-4EBC-8E45-F380C2E09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9D93327A-1358-4E44-889D-A925AC515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B5CE6E7F-1B25-4CD1-90E3-ED8B30FEC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603C-8BF7-497E-B28F-3384538837A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40514BB-CB03-4B46-BD2C-5A0E797B6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BD818D2-FD98-4B79-BA28-86B5CA0A2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10D43-A2D6-4F1B-95F6-FA7A57DA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73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551610BB-CE88-4275-A650-844EA6691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62F1E796-79E4-41AB-A181-9817AB3B3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4CB5E9B-DA0B-4925-A32D-3E84A35F5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8603C-8BF7-497E-B28F-3384538837A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73F6743-DD67-4B4E-B806-29477B509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8505FE7-29AB-4C2A-AFFD-F63FE59C8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10D43-A2D6-4F1B-95F6-FA7A57DA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16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01ADA5E4-4F94-4D3E-9F4D-71B08CFD2AAE}"/>
              </a:ext>
            </a:extLst>
          </p:cNvPr>
          <p:cNvSpPr txBox="1"/>
          <p:nvPr/>
        </p:nvSpPr>
        <p:spPr>
          <a:xfrm>
            <a:off x="3467357" y="164400"/>
            <a:ext cx="517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ฐานข้อมูลภูมิปัญญาท้องถิ่น</a:t>
            </a:r>
          </a:p>
          <a:p>
            <a:pPr algn="ctr"/>
            <a:r>
              <a:rPr lang="th-T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องค์การบริหารส่วนตำบลพะโต๊ะ อำเภอพะโต๊ะ จังหวัดชุมพร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076A624A-05ED-473B-9BEA-0551C370D162}"/>
              </a:ext>
            </a:extLst>
          </p:cNvPr>
          <p:cNvSpPr txBox="1"/>
          <p:nvPr/>
        </p:nvSpPr>
        <p:spPr>
          <a:xfrm>
            <a:off x="1301675" y="1205663"/>
            <a:ext cx="2535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cs typeface="+mj-cs"/>
              </a:rPr>
              <a:t>ภูมิปัญญาท้องถิ่นด้านเกษตรกรรม</a:t>
            </a:r>
            <a:endParaRPr lang="en-US" sz="2000" b="1" dirty="0">
              <a:cs typeface="+mj-cs"/>
            </a:endParaRPr>
          </a:p>
        </p:txBody>
      </p:sp>
      <p:graphicFrame>
        <p:nvGraphicFramePr>
          <p:cNvPr id="12" name="ตาราง 12">
            <a:extLst>
              <a:ext uri="{FF2B5EF4-FFF2-40B4-BE49-F238E27FC236}">
                <a16:creationId xmlns:a16="http://schemas.microsoft.com/office/drawing/2014/main" id="{223A450A-21E0-49E3-8E1B-4C8104ED6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486561"/>
              </p:ext>
            </p:extLst>
          </p:nvPr>
        </p:nvGraphicFramePr>
        <p:xfrm>
          <a:off x="1301675" y="1729688"/>
          <a:ext cx="9504000" cy="15782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00">
                  <a:extLst>
                    <a:ext uri="{9D8B030D-6E8A-4147-A177-3AD203B41FA5}">
                      <a16:colId xmlns:a16="http://schemas.microsoft.com/office/drawing/2014/main" val="2775989626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880124497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925327494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00727863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522412672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2393494275"/>
                    </a:ext>
                  </a:extLst>
                </a:gridCol>
              </a:tblGrid>
              <a:tr h="362498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ลำดับ</a:t>
                      </a:r>
                      <a:endParaRPr lang="en-US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ภูมิปัญญาท้องถิ่น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ชื่อ – สกุล ปราชญ์ชาวบ้าน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อายุ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ที่อยู่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533901"/>
                  </a:ext>
                </a:extLst>
              </a:tr>
              <a:tr h="362498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๑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เกษตรทฤษฎีใหม่ / ( โคกหนองนา )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cs typeface="+mn-cs"/>
                        </a:rPr>
                        <a:t>  </a:t>
                      </a:r>
                      <a:r>
                        <a:rPr lang="th-TH" sz="1800" dirty="0">
                          <a:cs typeface="+mn-cs"/>
                        </a:rPr>
                        <a:t>นายขรรค์ชัย 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กิ่งน้ำฉ่า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๕๗ปี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๓๓ หมู่ ๙ บ้านปากเลข ตำบลพะโต๊ะ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228549128"/>
                  </a:ext>
                </a:extLst>
              </a:tr>
              <a:tr h="362498">
                <a:tc row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๒</a:t>
                      </a:r>
                      <a:endParaRPr lang="en-U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ขยายพันธุ์พืช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cs typeface="+mn-cs"/>
                        </a:rPr>
                        <a:t>  </a:t>
                      </a:r>
                      <a:r>
                        <a:rPr lang="th-TH" sz="1800" dirty="0">
                          <a:cs typeface="+mn-cs"/>
                        </a:rPr>
                        <a:t>นายอนนต์</a:t>
                      </a:r>
                      <a:r>
                        <a:rPr lang="en-US" sz="1800" dirty="0">
                          <a:cs typeface="+mn-cs"/>
                        </a:rPr>
                        <a:t> </a:t>
                      </a:r>
                      <a:endParaRPr lang="th-TH" sz="1800" dirty="0"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ไชยชนะ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๔๗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หมู่ที่ ๑๒ บ้านตรัง ตำบลพะโต๊ะ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212795088"/>
                  </a:ext>
                </a:extLst>
              </a:tr>
              <a:tr h="36249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cs typeface="+mn-cs"/>
                        </a:rPr>
                        <a:t>  </a:t>
                      </a:r>
                      <a:r>
                        <a:rPr lang="th-TH" sz="1800" dirty="0">
                          <a:cs typeface="+mn-cs"/>
                        </a:rPr>
                        <a:t>นายวิก</a:t>
                      </a:r>
                      <a:r>
                        <a:rPr lang="th-TH" sz="1800" dirty="0" err="1">
                          <a:cs typeface="+mn-cs"/>
                        </a:rPr>
                        <a:t>ิจ</a:t>
                      </a:r>
                      <a:endParaRPr lang="en-US" sz="1800" dirty="0"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เกตทัพมอญ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๕๓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หมู่ที่ ๑๒ บ้านตรัง ตำบลพะโต๊ะ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607065070"/>
                  </a:ext>
                </a:extLst>
              </a:tr>
            </a:tbl>
          </a:graphicData>
        </a:graphic>
      </p:graphicFrame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0EC03E54-B1F2-4B2E-8E69-7D5AE7EBA2FD}"/>
              </a:ext>
            </a:extLst>
          </p:cNvPr>
          <p:cNvSpPr txBox="1"/>
          <p:nvPr/>
        </p:nvSpPr>
        <p:spPr>
          <a:xfrm>
            <a:off x="1301675" y="3426719"/>
            <a:ext cx="1473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cs typeface="+mj-cs"/>
              </a:rPr>
              <a:t>ด้านการแพทย์ไทย</a:t>
            </a:r>
            <a:endParaRPr lang="en-US" sz="2000" b="1" dirty="0">
              <a:cs typeface="+mj-cs"/>
            </a:endParaRPr>
          </a:p>
        </p:txBody>
      </p:sp>
      <p:graphicFrame>
        <p:nvGraphicFramePr>
          <p:cNvPr id="8" name="ตาราง 5">
            <a:extLst>
              <a:ext uri="{FF2B5EF4-FFF2-40B4-BE49-F238E27FC236}">
                <a16:creationId xmlns:a16="http://schemas.microsoft.com/office/drawing/2014/main" id="{38878F2C-4C9B-4D9E-AA64-379071CB3F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650374"/>
              </p:ext>
            </p:extLst>
          </p:nvPr>
        </p:nvGraphicFramePr>
        <p:xfrm>
          <a:off x="1301675" y="3945567"/>
          <a:ext cx="9504000" cy="2627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00">
                  <a:extLst>
                    <a:ext uri="{9D8B030D-6E8A-4147-A177-3AD203B41FA5}">
                      <a16:colId xmlns:a16="http://schemas.microsoft.com/office/drawing/2014/main" val="128392124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1691541482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986153183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390159945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39500190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4143399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ลำดับ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ภูมิปัญญาท้องถิ่น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ชื่อ – สกุล ปราชญ์ชาวบ้าน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อายุ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ที่อยู่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33516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๑</a:t>
                      </a:r>
                      <a:endParaRPr lang="en-U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รักษาตัดต้อกระจกตา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นายประจบ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ดำกล่อม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๙ บ้านปากเลข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56816565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นายโสภณ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จันทร์ลำภู</a:t>
                      </a:r>
                      <a:endParaRPr lang="th-TH" sz="180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๘๒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หมูที่ ๑๒ บ้านตรัง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2684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๒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ยาสมุนไพรรักษาอาการแก้ปวดเมื่อย /</a:t>
                      </a:r>
                    </a:p>
                    <a:p>
                      <a:pPr algn="ctr"/>
                      <a:r>
                        <a:rPr lang="th-TH" dirty="0"/>
                        <a:t>นวดคลายเส้นแก้ปวดเมื่อย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นายถนัด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เพ</a:t>
                      </a:r>
                      <a:r>
                        <a:rPr lang="th-TH" sz="1800" dirty="0" err="1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็ช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รทอง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๗๗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๒/๓ หมู่ที่ ๑ บ้านเขาตะเภาทอง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220967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๓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หมอจับเส้น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นาย</a:t>
                      </a:r>
                      <a:r>
                        <a:rPr lang="th-TH" sz="1800" dirty="0" err="1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หรอ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เชษฐ์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ไพบูลย์</a:t>
                      </a:r>
                      <a:endParaRPr lang="th-TH" sz="180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๑๑ บ้านห้วยกุ้งทอง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46721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รักษาโรคด้วยสมุนไพร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นายดำรง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งิ้วงาม</a:t>
                      </a:r>
                      <a:endParaRPr lang="th-TH" sz="180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๑๗ บ้านศรีสมุทร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996539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261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F34BA878-780B-44EF-8ACD-472378D49C1A}"/>
              </a:ext>
            </a:extLst>
          </p:cNvPr>
          <p:cNvSpPr txBox="1"/>
          <p:nvPr/>
        </p:nvSpPr>
        <p:spPr>
          <a:xfrm>
            <a:off x="1344000" y="453117"/>
            <a:ext cx="1191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cs typeface="+mj-cs"/>
              </a:rPr>
              <a:t>ด้านหัตถกรรม</a:t>
            </a:r>
            <a:endParaRPr lang="en-US" sz="2000" b="1" dirty="0">
              <a:cs typeface="+mj-cs"/>
            </a:endParaRPr>
          </a:p>
        </p:txBody>
      </p:sp>
      <p:graphicFrame>
        <p:nvGraphicFramePr>
          <p:cNvPr id="2" name="ตาราง 3">
            <a:extLst>
              <a:ext uri="{FF2B5EF4-FFF2-40B4-BE49-F238E27FC236}">
                <a16:creationId xmlns:a16="http://schemas.microsoft.com/office/drawing/2014/main" id="{EAC1E35F-AE9F-4559-8D6A-9DA860DF94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840454"/>
              </p:ext>
            </p:extLst>
          </p:nvPr>
        </p:nvGraphicFramePr>
        <p:xfrm>
          <a:off x="1344000" y="958962"/>
          <a:ext cx="9504000" cy="55319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00">
                  <a:extLst>
                    <a:ext uri="{9D8B030D-6E8A-4147-A177-3AD203B41FA5}">
                      <a16:colId xmlns:a16="http://schemas.microsoft.com/office/drawing/2014/main" val="709202295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667065416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013431228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372858301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61351432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2887025582"/>
                    </a:ext>
                  </a:extLst>
                </a:gridCol>
              </a:tblGrid>
              <a:tr h="369744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ลำดับ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ภูมิปัญญาท้องถิ่น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ชื่อ – สกุล ปราชญ์ชาวบ้าน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อายุ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ที่อยู่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15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๑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แกะสลักไม้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 </a:t>
                      </a: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นายประวิทย์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ทับทุ่ม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๕๖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๑๒ บ้านตรัง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05531431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๒</a:t>
                      </a:r>
                      <a:endParaRPr lang="en-U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ทำไม้กวาดดอกอ้อ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 </a:t>
                      </a: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นางดวงพร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สุดพรหม</a:t>
                      </a:r>
                      <a:endParaRPr lang="th-TH" sz="180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๖๓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๒๗/๑๗ หมูที่ ๑๑บ้านห้วยกุ้งทอง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70440295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 </a:t>
                      </a: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นายประสิทธิ์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สิทธาคม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๘๔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๗ บ้านท่าตีน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10894752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๓</a:t>
                      </a:r>
                      <a:endParaRPr 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งานเครื่องจักรสานไม้ไผ่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 </a:t>
                      </a: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นายอดล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ทองแดง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๑๒ บ้านตรัง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8564871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 นาย</a:t>
                      </a:r>
                      <a:r>
                        <a:rPr lang="th-TH" sz="1800" dirty="0" err="1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ส้</a:t>
                      </a: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วน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เพ็ชรนาค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๘๓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๑๒ บ้านตรัง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37679295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 นายประสงค์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 err="1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สาท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กิจ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๗๙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๑๒ บ้านตรัง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96156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เย็บหมอน / ถักหมอน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 นางเรวดี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ทุมรินท</a:t>
                      </a:r>
                      <a:r>
                        <a:rPr lang="th-TH" sz="1800" dirty="0" err="1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ร์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๑๑ บ้านห้วยกุ้งทอง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056973457"/>
                  </a:ext>
                </a:extLst>
              </a:tr>
              <a:tr h="326217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๕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สานเปลจากหวาย / ไม้หาบทุเรียน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 นายสมพร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บุญเพ็ง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๖๖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๑๙ บ้าน</a:t>
                      </a:r>
                      <a:r>
                        <a:rPr lang="th-TH" sz="1800" dirty="0" err="1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ปิ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ยะภูมิ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38456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๕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จักรสาน / ไม้กวาด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 นายอ่อน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สุดพรหม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๖๔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๑๗ บ้านศรีสมุทร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2188078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๗</a:t>
                      </a:r>
                      <a:endParaRPr lang="en-U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ทำไม้กวาดจากพลาสติก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 นาง</a:t>
                      </a:r>
                      <a:r>
                        <a:rPr lang="th-TH" sz="1800" dirty="0" err="1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พูลศ</a:t>
                      </a: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รี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เกตุนิคม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๕๖ปี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๑๑ บ้านห้วยกุ้งทอง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1587576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 นางขวัญหทัย</a:t>
                      </a:r>
                      <a:endParaRPr lang="th-TH" sz="1800" dirty="0">
                        <a:effectLst/>
                        <a:latin typeface="+mj-lt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เจริญราษฎร์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๕๑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๑๕ บ้านในจูน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4544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๘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สานตะกร้าและเครื่องใช้ในครัวเรือนจากวัสดุท้องถิ่น ( ไม้ไผ่ , ต้นคลุ้ม )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th-TH" sz="180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   นาง</a:t>
                      </a:r>
                      <a:r>
                        <a:rPr lang="th-TH" sz="1800" dirty="0">
                          <a:effectLst/>
                          <a:latin typeface="+mj-lt"/>
                          <a:ea typeface="Times New Roman" panose="02020603050405020304" pitchFamily="18" charset="0"/>
                          <a:cs typeface="+mn-cs"/>
                        </a:rPr>
                        <a:t>สมใจ      </a:t>
                      </a:r>
                      <a:endParaRPr lang="th-TH" sz="1800" dirty="0">
                        <a:latin typeface="+mj-lt"/>
                        <a:cs typeface="+mn-cs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ทองพิทักษ์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๕๖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บ้านเลขที่ ๒๐ หมู่ที่ ๑๓ บ้านห้วยขอน         </a:t>
                      </a:r>
                      <a:endParaRPr lang="en-US" sz="1800" dirty="0">
                        <a:effectLst/>
                        <a:latin typeface="TH SarabunIT๙" panose="020B0500040200020003" pitchFamily="34" charset="-34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ตำบลพะโต๊ะ จังหวัดชุมพร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523167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538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94AC2C0D-B5C2-4223-AF32-2DCBC0219572}"/>
              </a:ext>
            </a:extLst>
          </p:cNvPr>
          <p:cNvSpPr txBox="1"/>
          <p:nvPr/>
        </p:nvSpPr>
        <p:spPr>
          <a:xfrm>
            <a:off x="1344000" y="631800"/>
            <a:ext cx="13877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cs typeface="+mj-cs"/>
              </a:rPr>
              <a:t>ด้านอุตสาหกรรม</a:t>
            </a:r>
            <a:endParaRPr lang="en-US" sz="2000" b="1" dirty="0">
              <a:cs typeface="+mj-cs"/>
            </a:endParaRPr>
          </a:p>
        </p:txBody>
      </p:sp>
      <p:graphicFrame>
        <p:nvGraphicFramePr>
          <p:cNvPr id="3" name="ตาราง 3">
            <a:extLst>
              <a:ext uri="{FF2B5EF4-FFF2-40B4-BE49-F238E27FC236}">
                <a16:creationId xmlns:a16="http://schemas.microsoft.com/office/drawing/2014/main" id="{16AB5A6E-EB5C-437B-98F8-6DF5A3973D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153794"/>
              </p:ext>
            </p:extLst>
          </p:nvPr>
        </p:nvGraphicFramePr>
        <p:xfrm>
          <a:off x="1344000" y="1227767"/>
          <a:ext cx="9504000" cy="11791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00">
                  <a:extLst>
                    <a:ext uri="{9D8B030D-6E8A-4147-A177-3AD203B41FA5}">
                      <a16:colId xmlns:a16="http://schemas.microsoft.com/office/drawing/2014/main" val="2716697837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1864915298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296999168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173410962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298632864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1037861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ลำดับ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ภูมิปัญญาท้องถิ่น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ชื่อ – สกุล ปราชญ์ชาวบ้าน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อายุ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ที่อยู่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131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๑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ทำโต๊ะชุดรับแขก เตียง ตู้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นายพงษ์ศักดิ์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โพธิ์ภักดี</a:t>
                      </a:r>
                      <a:endParaRPr lang="th-TH" sz="180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๑๒ บ้านตรัง ตำบลพะโต๊ะ 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31814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๒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ทำกระต่ายขูดมะพร้าวจากไม้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นายช้อย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อับศรีรัมย์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๑๙ บ้าน</a:t>
                      </a:r>
                      <a:r>
                        <a:rPr lang="th-TH" sz="1800" dirty="0" err="1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ปิย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ภูมิ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502153282"/>
                  </a:ext>
                </a:extLst>
              </a:tr>
            </a:tbl>
          </a:graphicData>
        </a:graphic>
      </p:graphicFrame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FBDB3A12-2DA3-4EE1-9F9A-9793A1D70608}"/>
              </a:ext>
            </a:extLst>
          </p:cNvPr>
          <p:cNvSpPr txBox="1"/>
          <p:nvPr/>
        </p:nvSpPr>
        <p:spPr>
          <a:xfrm>
            <a:off x="1344000" y="2837542"/>
            <a:ext cx="3679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cs typeface="+mj-cs"/>
              </a:rPr>
              <a:t>ด้านการจัดการทรัพยากรธรรมชาติและสิ่งแวดล้อม</a:t>
            </a:r>
            <a:endParaRPr lang="en-US" sz="2000" b="1" dirty="0">
              <a:cs typeface="+mj-cs"/>
            </a:endParaRP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8A0B2982-96B6-4919-AAF9-5C1AF29978D0}"/>
              </a:ext>
            </a:extLst>
          </p:cNvPr>
          <p:cNvSpPr txBox="1"/>
          <p:nvPr/>
        </p:nvSpPr>
        <p:spPr>
          <a:xfrm>
            <a:off x="1344000" y="4763849"/>
            <a:ext cx="118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cs typeface="+mj-cs"/>
              </a:rPr>
              <a:t>ด้านศิลปกรรม</a:t>
            </a:r>
            <a:endParaRPr lang="en-US" sz="2000" b="1" dirty="0">
              <a:cs typeface="+mj-cs"/>
            </a:endParaRPr>
          </a:p>
        </p:txBody>
      </p:sp>
      <p:graphicFrame>
        <p:nvGraphicFramePr>
          <p:cNvPr id="8" name="ตาราง 4">
            <a:extLst>
              <a:ext uri="{FF2B5EF4-FFF2-40B4-BE49-F238E27FC236}">
                <a16:creationId xmlns:a16="http://schemas.microsoft.com/office/drawing/2014/main" id="{9AFDEE14-BB18-4E56-B617-2A13445871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049516"/>
              </p:ext>
            </p:extLst>
          </p:nvPr>
        </p:nvGraphicFramePr>
        <p:xfrm>
          <a:off x="1344000" y="3376820"/>
          <a:ext cx="9504000" cy="101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00">
                  <a:extLst>
                    <a:ext uri="{9D8B030D-6E8A-4147-A177-3AD203B41FA5}">
                      <a16:colId xmlns:a16="http://schemas.microsoft.com/office/drawing/2014/main" val="1241327999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4204744171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512313717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103793434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60255154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3316186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ลำดับ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ภูมิปัญญาท้องถิ่น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ชื่อ – สกุล ปราชญ์ชาวบ้าน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อายุ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ที่อยู่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82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๑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ผู้นำด้านการรักษาสิ่งแวดล้อมแม่น้ำลำคลอง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นายขรรค์ชัย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กิ่งน้ำฉ่า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๕๗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๓๓ หมู่ที่ ๙ บ้านปากเลข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525890139"/>
                  </a:ext>
                </a:extLst>
              </a:tr>
            </a:tbl>
          </a:graphicData>
        </a:graphic>
      </p:graphicFrame>
      <p:graphicFrame>
        <p:nvGraphicFramePr>
          <p:cNvPr id="9" name="ตาราง 4">
            <a:extLst>
              <a:ext uri="{FF2B5EF4-FFF2-40B4-BE49-F238E27FC236}">
                <a16:creationId xmlns:a16="http://schemas.microsoft.com/office/drawing/2014/main" id="{FCB80191-C625-462F-86A2-5F75A8C550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503613"/>
              </p:ext>
            </p:extLst>
          </p:nvPr>
        </p:nvGraphicFramePr>
        <p:xfrm>
          <a:off x="1344000" y="5357597"/>
          <a:ext cx="9504000" cy="7750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00">
                  <a:extLst>
                    <a:ext uri="{9D8B030D-6E8A-4147-A177-3AD203B41FA5}">
                      <a16:colId xmlns:a16="http://schemas.microsoft.com/office/drawing/2014/main" val="1241327999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4204744171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512313717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103793434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60255154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3316186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ลำดับ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ภูมิปัญญาท้องถิ่น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ชื่อ – สกุล ปราชญ์ชาวบ้าน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อายุ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ที่อยู่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82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๑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เล่นดนตรี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นายภิรมย์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โพธิ์ภักดี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หมูที่ ๑๒ บ้านตรัง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525890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526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3AA1C5AE-BFC6-4FFD-95A7-3EA6841FB588}"/>
              </a:ext>
            </a:extLst>
          </p:cNvPr>
          <p:cNvSpPr txBox="1"/>
          <p:nvPr/>
        </p:nvSpPr>
        <p:spPr>
          <a:xfrm>
            <a:off x="1344000" y="355215"/>
            <a:ext cx="840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cs typeface="+mj-cs"/>
              </a:rPr>
              <a:t>ด้านอื่น ๆ</a:t>
            </a:r>
            <a:endParaRPr lang="en-US" sz="2000" b="1" dirty="0">
              <a:cs typeface="+mj-cs"/>
            </a:endParaRPr>
          </a:p>
        </p:txBody>
      </p:sp>
      <p:graphicFrame>
        <p:nvGraphicFramePr>
          <p:cNvPr id="7" name="ตาราง 7">
            <a:extLst>
              <a:ext uri="{FF2B5EF4-FFF2-40B4-BE49-F238E27FC236}">
                <a16:creationId xmlns:a16="http://schemas.microsoft.com/office/drawing/2014/main" id="{AF764558-97D8-47F8-A64C-63E84713FF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063423"/>
              </p:ext>
            </p:extLst>
          </p:nvPr>
        </p:nvGraphicFramePr>
        <p:xfrm>
          <a:off x="1344000" y="873833"/>
          <a:ext cx="9504000" cy="3604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00">
                  <a:extLst>
                    <a:ext uri="{9D8B030D-6E8A-4147-A177-3AD203B41FA5}">
                      <a16:colId xmlns:a16="http://schemas.microsoft.com/office/drawing/2014/main" val="1463795346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116333429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334747606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37910756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609161544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1964457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ลำดับ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ภูมิปัญญาท้องถิ่น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ชื่อ – สกุล ปราชญ์ชาวบ้าน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อายุ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ที่อยู่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31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๑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ถนอมอาหาร / สินค้าโอ</a:t>
                      </a:r>
                      <a:r>
                        <a:rPr lang="th-TH" dirty="0" err="1"/>
                        <a:t>ท็</a:t>
                      </a:r>
                      <a:r>
                        <a:rPr lang="th-TH" dirty="0"/>
                        <a:t>อป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นางสมหมาย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แซ่ลิ้ม</a:t>
                      </a:r>
                      <a:endParaRPr lang="th-TH" sz="180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๑๒ บ้านตรัง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683359899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๒</a:t>
                      </a:r>
                      <a:endParaRPr lang="en-US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พิธีกรรมทางศาสนา ประเพณี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นายสุวิทย์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แววศรี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๑๒ บ้านตรัง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840976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นายสุจินต์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ผุดสดี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๑๙ บ้านปากเลข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83889664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นายสุพน</a:t>
                      </a:r>
                      <a:r>
                        <a:rPr lang="th-TH" sz="1800" dirty="0" err="1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ธ์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ประชุมรัตน์</a:t>
                      </a:r>
                      <a:endParaRPr lang="th-TH" sz="180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๘๒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๑๗ บ้านศรีสมุทร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60374118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นายแซ่ม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ศรีเสนา</a:t>
                      </a:r>
                      <a:endParaRPr lang="th-TH" sz="180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๑๗ บ้านศรีสมุทร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5598681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นายสำรวย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 err="1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สุจั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นทรา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๖๔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๑๗ บ้านศรีสมุทร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48967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๓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ทำขนม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 </a:t>
                      </a: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นางสุคนธ์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อินทร์ทอง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๕๖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หมู่ที่ ๑๗ บ้านศรีสมุทร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250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/>
                        <a:t>ปลาดุกร้า / น้ำปรุงได้รส น้ำยำได้ใจ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กลุ่มแปรรูปผลิตภัณฑ์บ้านปากเลข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๕ ปี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600"/>
                        </a:spcAft>
                      </a:pPr>
                      <a:r>
                        <a:rPr lang="th-TH" sz="1800" dirty="0">
                          <a:effectLst/>
                          <a:latin typeface="TH SarabunIT๙" panose="020B0500040200020003" pitchFamily="34" charset="-34"/>
                          <a:ea typeface="Times New Roman" panose="02020603050405020304" pitchFamily="18" charset="0"/>
                          <a:cs typeface="+mn-cs"/>
                        </a:rPr>
                        <a:t>  ๖๔ หมู่ที่ ๙ บ้านบ้านปากเลข     ตำบลพะโต๊ะ</a:t>
                      </a:r>
                      <a:endParaRPr lang="th-TH" sz="1800" dirty="0">
                        <a:effectLst/>
                        <a:latin typeface="Calibri" panose="020F0502020204030204" pitchFamily="34" charset="0"/>
                        <a:cs typeface="+mn-cs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87478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7832619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832</Words>
  <Application>Microsoft Office PowerPoint</Application>
  <PresentationFormat>แบบจอกว้าง</PresentationFormat>
  <Paragraphs>215</Paragraphs>
  <Slides>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10" baseType="lpstr">
      <vt:lpstr>Angsana New</vt:lpstr>
      <vt:lpstr>Arial</vt:lpstr>
      <vt:lpstr>Calibri</vt:lpstr>
      <vt:lpstr>Calibri Light</vt:lpstr>
      <vt:lpstr>TH SarabunIT๙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Moderncom</dc:creator>
  <cp:lastModifiedBy>Moderncom</cp:lastModifiedBy>
  <cp:revision>18</cp:revision>
  <dcterms:created xsi:type="dcterms:W3CDTF">2026-05-06T08:53:50Z</dcterms:created>
  <dcterms:modified xsi:type="dcterms:W3CDTF">2026-05-07T04:28:27Z</dcterms:modified>
</cp:coreProperties>
</file>